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3" r:id="rId11"/>
    <p:sldId id="265" r:id="rId12"/>
    <p:sldId id="264" r:id="rId13"/>
    <p:sldId id="266" r:id="rId14"/>
    <p:sldId id="267" r:id="rId15"/>
    <p:sldId id="268" r:id="rId16"/>
    <p:sldId id="294" r:id="rId17"/>
    <p:sldId id="295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96" r:id="rId27"/>
    <p:sldId id="278" r:id="rId28"/>
    <p:sldId id="279" r:id="rId29"/>
    <p:sldId id="280" r:id="rId30"/>
    <p:sldId id="281" r:id="rId31"/>
    <p:sldId id="282" r:id="rId32"/>
    <p:sldId id="297" r:id="rId33"/>
    <p:sldId id="300" r:id="rId34"/>
    <p:sldId id="283" r:id="rId35"/>
    <p:sldId id="284" r:id="rId36"/>
    <p:sldId id="298" r:id="rId37"/>
    <p:sldId id="285" r:id="rId38"/>
    <p:sldId id="286" r:id="rId39"/>
    <p:sldId id="287" r:id="rId40"/>
    <p:sldId id="301" r:id="rId41"/>
    <p:sldId id="288" r:id="rId42"/>
    <p:sldId id="289" r:id="rId43"/>
    <p:sldId id="290" r:id="rId44"/>
    <p:sldId id="299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2" autoAdjust="0"/>
    <p:restoredTop sz="94660"/>
  </p:normalViewPr>
  <p:slideViewPr>
    <p:cSldViewPr snapToGrid="0">
      <p:cViewPr>
        <p:scale>
          <a:sx n="81" d="100"/>
          <a:sy n="81" d="100"/>
        </p:scale>
        <p:origin x="-18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38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7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4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5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1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6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71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73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BB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D5E8-5055-49C0-94AE-653659541852}" type="datetimeFigureOut">
              <a:rPr lang="ru-RU" smtClean="0"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F94-CE5E-4A82-814D-84D6F1EF97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7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служба обращения с животными. Выбор стратегии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 Ю.Г.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 «Центр обращения с животными», г.Харьков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pochta@animals.kharkov.ua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2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38" y="252249"/>
            <a:ext cx="10959662" cy="2475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северо-западной Европы (Великобритании, Франции, Бельгии, Нидерландах, Дании, Австрии, Швеции, Финляндии, Норвегии), в прибалтийских странах (Латвии, Эстонии, Литве), в странах Восточной Европы (Польше, Венгрии, Чехии), а также в США, Канаде и Австралии 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ОСВ в отношении бездомных собак никогда не применялся. </a:t>
            </a:r>
            <a:endParaRPr lang="ru-RU" sz="31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1" y="2790497"/>
            <a:ext cx="11729544" cy="389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странах применяется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отлов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размещением в муниципальных приютах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возвращения владельцам (если животные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утеряны);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для поиска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владельцев или передачей общественным благотворительным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приютам;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 усыплением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невостребованных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после обязательного срока содержания.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странах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бюджетное финансирование содержания животных в муниципальных приютах сверх установленного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срока.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4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аконодательно установленный срок содержания животных в муниципальных приютах разных стран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4980" cy="4351338"/>
          </a:xfrm>
        </p:spPr>
        <p:txBody>
          <a:bodyPr numCol="2">
            <a:normAutofit fontScale="92500" lnSpcReduction="10000"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			 60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 	7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Бельгия			14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Нидерланды		14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			14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		5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Словения		30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			7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Литва			3-10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Эстония			14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	  		14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		15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			7 суток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			3-30 суток (в зависимости от штата)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		14 суток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ффективная программа регулирования численности бездомных собак требует применения комплексного подхода,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состоящего из следующих компонентов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Образование населения в вопросах содержания животных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Законодательное урегулирование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Регистрация и идентификация животных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Контроль репродукции животных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Приюты и центры передачи животных новым хозяевам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Эвтаназия больных или невостребованных животных в приютах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Превентивные ветеринарные меры, направленные на оздоровление популяции домашних животных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Ограничение доступа к ресурсам (пища и укрытия).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54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0166"/>
            <a:ext cx="10515600" cy="5246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Отлов животных является эффективным только в комплексе с мерами, направленными на профилактику беспризорности: наказание за выбрасывание домашних животных, сокращение размножения домашних животных, просветительская работа, повышение культуры содержания домашних животных и тому подобное.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L.Tacker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 аналитической работы «Обзор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стратегий контроля популяций безнадзорных собак и кошек в 31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составленной в 2007 году с помощью ведущих зоозащитных международных организаций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WSPA, RSPCA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6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89586"/>
            <a:ext cx="10515600" cy="23486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мировой практике отсутствуют примеры, подтверждающие эффективность метода ОСВ в сокращении численности бездомных собак, если речь не идет о закрытой территории, где нет возможности пополнения их популяции.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35" y="724132"/>
            <a:ext cx="10863523" cy="51564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конвенция по защите прав домашних животных и известные международные общества защиты животных не поддерживают оставление домашних животных без присмотра человека, что по своей сути заложено в методе ОСВ, и не выступают против применения эвтаназии для невостребованных животных в приютах.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809" y="3388658"/>
            <a:ext cx="5096259" cy="32407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76" y="480919"/>
            <a:ext cx="10515600" cy="29077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оценкам зарубежных экспертов, метод ОСВ не приводит к сокращению численности бездомных животных, если имеет место постоянное поступление в среду выброшенных домашних животных и их потомства.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указано, что выпуск бездомных животных на улицу в рамках муниципальных программ способствует уменьшению ответственности владельцев домашних животных.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576" y="3845858"/>
            <a:ext cx="4352365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Греции этот метод вызвал появление владельцев, которые выбрасывали своих собак в местах, где, как они считали, «выброшенные животные найдут заботу».</a:t>
            </a:r>
          </a:p>
        </p:txBody>
      </p:sp>
    </p:spTree>
    <p:extLst>
      <p:ext uri="{BB962C8B-B14F-4D97-AF65-F5344CB8AC3E}">
        <p14:creationId xmlns:p14="http://schemas.microsoft.com/office/powerpoint/2010/main" val="23856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98634"/>
            <a:ext cx="10515600" cy="43985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СТРАТЕГИИ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ПРОГРАММ КОНТРОЛЯ ЗА ПОПУЛЯЦИЕЙ БЕЗДОМНЫХ СОБАК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0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85" y="331076"/>
            <a:ext cx="11130455" cy="3578772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кодекс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наземных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МЭБ, 2012г: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программы контроля за популяцией бездомных собак властям рекомендуется создавать консультативную группу, включающую в свой состав ветеринарных врачей,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кинологов,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зоонозным (общим для человека и животных) болезням, а также представителей главных заинтересованных сторон (местных властей, органов здравоохранения населения, органов контроля окружающей среды и общественности)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4303985"/>
            <a:ext cx="10988564" cy="21283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перед консультативной группой ставится анализ и количественная оценка проблемы, определение ее причин, оценка ожиданий населения по отношению к собакам и выработка наиболее эффективных подходов на перспективу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желательно провести подсчет количества бездомных собак.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745" y="536028"/>
            <a:ext cx="6437431" cy="5905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типов бродячих собак выделяют: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собак, имеющих владельца, но проводящих часть времени на воле;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собак на воле, не имеющих владельца.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происхождения бродячих собак: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бродяжничество собак, имеющих владельца;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собаки, брошенные владельцами, в том числе щенки, рожденные от них;ка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размножение собак, не имеющих владельца.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5" y="293980"/>
            <a:ext cx="4780003" cy="58109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769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394" y="340964"/>
            <a:ext cx="10957301" cy="263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в Украине по отношению к бездомным собакам стратегии отлов-стерилизация-возврат (ОСВ) не приемлемо, в связи с тем, что Закон обязывает устранять с улиц всех безнадзорных собак, на законодательном уровне введено наказание за выбрасывание животных, а также присутствие бездомных собак в подавляющем большинстве негативно воспринимается обществом.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084" y="2979684"/>
            <a:ext cx="5352113" cy="35698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452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3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АКТУАЛЬНОСТИ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УКРАИНЕ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Конференция 2017\Шаповалова доклады\Муниц служба. Выбор стратегии\opros-partiya-yatsenyuka-917-44952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2" y="304165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появление бездомных собак: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31" y="1560786"/>
            <a:ext cx="11303876" cy="5076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или отсутствие в законодательстве наказания за оставление домашней собаки без присмотра (выпускание в самовольный выгул или выбрасывание);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размножение домашних собак «для здоровья» или с надуманной целью удовлетворения родительского (природного) инстинкта, приводящее к появлению невостребованного потомства с последующим выбрасыванием на улицу;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у органов местного самоуправления возможности устранения  бездомных собак с территории населенного пункта (отсутствие служб по контролю за численностью животных и муниципальных приютов);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доступность пищевой базы (наличие открытых мусорных контейнеров и свалок с пищевыми отходами).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35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4" y="365125"/>
            <a:ext cx="10912366" cy="216292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прикармливание бездомных собак населением;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неконтролируемое размножение собак на закрытых территориях, куда нет доступа муниципальным службам по отлову животных.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7" y="2121787"/>
            <a:ext cx="5806609" cy="4351766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696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наиболее известным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примерам стратегии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«ОСВ»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отнести неудавшуюся 9-ти летнюю программу стерилизации в г. Москве (Россия), а также 12-ти летнее применение ОСВ в Одессе (Украина).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35" y="1690688"/>
            <a:ext cx="7245752" cy="49258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975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650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Одесса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(2017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291" y="3405352"/>
            <a:ext cx="4728971" cy="3303816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67448" y="3659455"/>
            <a:ext cx="4209393" cy="295512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010" y="963551"/>
            <a:ext cx="4712448" cy="31827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9083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315311"/>
            <a:ext cx="11240814" cy="15941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подобным же последствиям привело применение метода «ОСВ»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городе Харькове.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зарегистрированных покусов граждан бездомными собаками в г.Харькове в 2007-2011 годах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02713"/>
              </p:ext>
            </p:extLst>
          </p:nvPr>
        </p:nvGraphicFramePr>
        <p:xfrm>
          <a:off x="1224367" y="1959162"/>
          <a:ext cx="9980907" cy="2194560"/>
        </p:xfrm>
        <a:graphic>
          <a:graphicData uri="http://schemas.openxmlformats.org/drawingml/2006/table">
            <a:tbl>
              <a:tblPr/>
              <a:tblGrid>
                <a:gridCol w="1995986">
                  <a:extLst>
                    <a:ext uri="{9D8B030D-6E8A-4147-A177-3AD203B41FA5}">
                      <a16:colId xmlns:a16="http://schemas.microsoft.com/office/drawing/2014/main" xmlns="" val="2149515632"/>
                    </a:ext>
                  </a:extLst>
                </a:gridCol>
                <a:gridCol w="1995986">
                  <a:extLst>
                    <a:ext uri="{9D8B030D-6E8A-4147-A177-3AD203B41FA5}">
                      <a16:colId xmlns:a16="http://schemas.microsoft.com/office/drawing/2014/main" xmlns="" val="2403398321"/>
                    </a:ext>
                  </a:extLst>
                </a:gridCol>
                <a:gridCol w="1995986">
                  <a:extLst>
                    <a:ext uri="{9D8B030D-6E8A-4147-A177-3AD203B41FA5}">
                      <a16:colId xmlns:a16="http://schemas.microsoft.com/office/drawing/2014/main" xmlns="" val="2490113411"/>
                    </a:ext>
                  </a:extLst>
                </a:gridCol>
                <a:gridCol w="1995986">
                  <a:extLst>
                    <a:ext uri="{9D8B030D-6E8A-4147-A177-3AD203B41FA5}">
                      <a16:colId xmlns:a16="http://schemas.microsoft.com/office/drawing/2014/main" xmlns="" val="2862831466"/>
                    </a:ext>
                  </a:extLst>
                </a:gridCol>
                <a:gridCol w="1996963">
                  <a:extLst>
                    <a:ext uri="{9D8B030D-6E8A-4147-A177-3AD203B41FA5}">
                      <a16:colId xmlns:a16="http://schemas.microsoft.com/office/drawing/2014/main" xmlns="" val="1593034314"/>
                    </a:ext>
                  </a:extLst>
                </a:gridCol>
              </a:tblGrid>
              <a:tr h="1606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ОСВ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окончание ОСВ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3395518"/>
                  </a:ext>
                </a:extLst>
              </a:tr>
              <a:tr h="525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98313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7200" y="4516318"/>
            <a:ext cx="11416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все имеющиеся данные свидетельствуют о неспособности ОСВ-стратегий решить проблему бездомности животных. Программы ОСВ особенно сложны в применении при исходно высокой численности бездомных животных, а также в условиях постоянного пополнения популяции за счет выброшенных домашних собак или их потомства. </a:t>
            </a:r>
          </a:p>
        </p:txBody>
      </p:sp>
    </p:spTree>
    <p:extLst>
      <p:ext uri="{BB962C8B-B14F-4D97-AF65-F5344CB8AC3E}">
        <p14:creationId xmlns:p14="http://schemas.microsoft.com/office/powerpoint/2010/main" val="57149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4094"/>
            <a:ext cx="10515600" cy="2041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можно сделать вывод, что применение ОСВ, как основного метода обращения с бездомными собаками в условиях Украины – незаконно, неэффективно и негуманно.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13847"/>
            <a:ext cx="10515600" cy="29631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должен основываться не на голословных заявлениях зоозащитников о гуманности и эффективности, а исключительно на законности, научном подходе, защите жизни и здоровья людей и стремлении добиться общего благополучия для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93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7917"/>
            <a:ext cx="10515600" cy="5499046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комплексной стратегии по регулированию численности бездомных собак в городе Харькове. 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бездомными животными.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0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187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эффективности внедряемой в г.Харькове программы являются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437" y="1166649"/>
            <a:ext cx="11251769" cy="16168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Мониторинг данных государственных органов:</a:t>
            </a:r>
          </a:p>
          <a:p>
            <a:pPr marL="0" indent="0">
              <a:buNone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2010 году бездомными собаками были травмированы (нанесено укусов)</a:t>
            </a:r>
          </a:p>
          <a:p>
            <a:pPr marL="0" indent="0">
              <a:buNone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 человека;</a:t>
            </a:r>
          </a:p>
          <a:p>
            <a:pPr marL="0" indent="0">
              <a:buNone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2016 году этот показатель уменьшился на 77% и составляет 436 случаев.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60" y="2783540"/>
            <a:ext cx="6375441" cy="386078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5974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72966"/>
            <a:ext cx="10773427" cy="601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Два независимых подсчета количества бездомных собак на территории города Харькова, проведенных британскими экспертами Международной зоозащитной организации Naturewatch в 2013 году показали высокую динамику в снижении поголовья собак – на 40 %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полгода.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Визуальное отсутствие на улицах Харькова бездомных собак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48" y="3026980"/>
            <a:ext cx="5605804" cy="36318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882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125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Сокращение до нуля показателей загрязнения почвы детских площадок, мест рекреационной зоны яйцами геогельминтов (токсокар, собачьих и кошачьих аскарид).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716" y="1821911"/>
            <a:ext cx="7588685" cy="47704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51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397"/>
            <a:ext cx="10515600" cy="24580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итогам исследования, проведенного в 2012 году центром «Социальные индикаторы»  в четырех крупных городах Украины – Киеве, Донецке, Харькове, Львове,  от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опрошенных жителей оценили проблему бездомных животных как самую серьезную из повседневных городских проблем;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25-29%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как одну из наиболее серьезных.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481" y="2768367"/>
            <a:ext cx="5478464" cy="36458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0635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1434"/>
            <a:ext cx="10515600" cy="28877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Ежегодно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количество отловленных на территории города собак: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- 2013 - 10000 голов;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- 2014 - 9500 голов;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- 2015 - 7000 голов;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- 2016 - 6000 голов;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2017 году планируется отловить 5700 голов.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2868" y="3815255"/>
            <a:ext cx="10470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успешности реализуемой городом программы также подтверждаются результатами социологических исследований 2017 года. Так, на вопрос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изменилось кол-во бездомных собак за последние несколько лет?»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62,2%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респондентов ответили «их стало меньше».</a:t>
            </a:r>
          </a:p>
        </p:txBody>
      </p:sp>
    </p:spTree>
    <p:extLst>
      <p:ext uri="{BB962C8B-B14F-4D97-AF65-F5344CB8AC3E}">
        <p14:creationId xmlns:p14="http://schemas.microsoft.com/office/powerpoint/2010/main" val="3741579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факт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7007"/>
            <a:ext cx="10515600" cy="48999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проведенного в Харькове в 2017 г. «Какой из этих вариантов по регулированию численности бездомных собак вы считаете более эффективным?» 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68,7 %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респондентов ответили «отлов и устранение гуманными методами (усыпление) по истечении определенного срока всех особей, для которых не нашлось новых хозяев и места в муниципальном приюте».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при этом,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84,7 %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харьковчан считают метод ОСВ более гуманным.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27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61" y="365126"/>
            <a:ext cx="11335407" cy="6438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обращения 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собаками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г.Харькове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785" y="1008995"/>
            <a:ext cx="11540358" cy="33613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отловленные собаки размещаются на карантинной площадке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для проведения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осмотра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Ветеринары отбирают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пристройства собак, у которых есть шанс найти хозяина. Им проводится вакцинация и стерилизация, с последующим переводом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приюта, где они находятся до передачи владельцу.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животным, не отобранным для пристройства, по истечение 7 дней применяется гуманная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втаназия (одичавшим, агрессивным и больным).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1635" y="4788077"/>
            <a:ext cx="10300447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общественных благотворительных приютов, готовых принять таких собак, дало бы возможность значительно уменьшить количество применения эвтаназии к такой категории отловленных бездомных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219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иют\КРАСОТА\------------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00" y="1213944"/>
            <a:ext cx="6842234" cy="51316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20261" y="365126"/>
            <a:ext cx="11335407" cy="6438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около 40 собак и 25 кошек находят новых хозяев!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58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48" y="268872"/>
            <a:ext cx="10515600" cy="14495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регулирования численности животных, КП «Центр обращения с животными» 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2010 года внедряется целый комплекс мероприятий по сокращению численности бездомных животных: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559" y="1825624"/>
            <a:ext cx="11209282" cy="4780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Учет и регистрация домашних животных.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Контроль за соблюдением Правил содержания домашних животных с привлечением нарушителей к административной ответственности.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Отлов бездомных животных гуманными методами и размещение их в Центре временного содержания.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Поиск хозяев для бездомных и отказных животных.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Применение эвтаназии к больным, одичавшим и агрессивным животным.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Предоставление населению доступной цены на стерилизацию домашних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8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1" y="283779"/>
            <a:ext cx="10943427" cy="6229755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льготной стерилизации домашних животных для малообеспеченных категории граждан.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Чипирование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для помощи животным приюта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для выгула собак и обустройство огороженных площадок для дрессировки собак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endParaRPr lang="ru-RU" dirty="0"/>
          </a:p>
        </p:txBody>
      </p:sp>
      <p:pic>
        <p:nvPicPr>
          <p:cNvPr id="1026" name="Picture 2" descr="I:\Конференция 2017\Шаповалова доклады\Муниц служба. Выбор стратегии\6c01f8b909680d47990868d4630d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66" y="2987729"/>
            <a:ext cx="7600950" cy="3152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70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59" y="520262"/>
            <a:ext cx="110358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недопущением миграции бездомных животных с закрытых территорий в зону жилой застройки с требованием ограничить перемещение собак, используемых для охраны, их вакцинации против бешенства и регистрации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в общеобразовательных школах, посвященных теме гуманного и ответственного отношения к животным.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населением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ответственном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домашними животными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2050" name="Picture 2" descr="I:\Конференция 2017\Шаповалова доклады\Муниц служба. Выбор стратегии\DSC_3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2" y="3421117"/>
            <a:ext cx="5963640" cy="307838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18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324" y="365125"/>
            <a:ext cx="11098924" cy="100647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законности метода безвозвратного отлова бездомных животных и применения эвтаназии к некоторым животным.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50428"/>
            <a:ext cx="11272345" cy="51868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Украины ст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Украины «О защите животных от жестокого обращения»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регулирование численности диких животных и животных, которые не содержатся человеком, но находятся в условиях, полностью или частично созданных деятельностью человека, осуществляется методами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биостерилизации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обоснованными методами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случае невозможности их применения - методами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эвтаназии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иологически обоснованные методы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к диким животным (санитарный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отстрел лисы), а также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синатропным грызунам (использование отравленных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приманок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Биостерилизация — лишение животных хирургическим путем способности к воспроизводству потомства (репродуктивной способности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Эвтаназия - гуманные методы умерщвления животных,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исключающие их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предсмертные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страдания.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44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возможно применение биостерилизации: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200222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речь идет о методе ОСВ в отношении бездомных кошек;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биостерилизация имеющих владельцев кошек и собак, как метод регулирования численности бездомных животных;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идет о содержащихся в приютах бездомных животных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I:\Конференция 2017\Шаповалова доклады\Муниц служба. Выбор стратегии\DSC02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4" y="3061151"/>
            <a:ext cx="5896304" cy="345099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2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24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Украины « О защите животных от жестокого обращения»: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1608084"/>
            <a:ext cx="11083158" cy="48929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породы, принадлежности и назначения, в том числе имеющие ошейники с номерными знаками и намордники, но находящиеся без владельца на улицах, площадях, рынках, в скверах, садах, на бульварах, пляжах, в общественном транспорте, дворах и других общественных местах,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бездомными и подлежат отлову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Отловленные бездомные домашние животные в течение 7 дней со дня их отлова обязательно содержатся на карантинных площадках службы или предприятия, осуществляющего отлов,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возвращены владельцам с разрешения ветеринарного учреждения после предъявления регистрационного удостоверения и оплаты стоимости затрат на отлов и содержание.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Отловленные бродячие домашние животные в течение 5 дней со дня их отлова содержатся на карантинных площадках службы или предприятия, осуществляющего отлов,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 специализированным организациям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передачи их в специализированные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3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7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социалогического исследования, проведенного в городе Харькове в 2017 году маркетинговой компанией «Украинский социологический стандарт»,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вы воспринимаете пребывание на городских улицах стай бездомных собак?»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17" y="2680137"/>
            <a:ext cx="10675883" cy="3496825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45,7%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респондентов ответили «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негативно, это причиняет неудобства, а иногда – угрозу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36,3%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ответили «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негативно, но куда им деваться?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Испытывали вы или кто-либо из ваших друзей и близких неудобства/ неприятности из-за бездомных собак?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40,2 %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опрошенных ответили утвердительно.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80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" y="365125"/>
            <a:ext cx="11453446" cy="16981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проведения мероприятий, необходимых для сокращения численности животных, представляющих опасность», утвержденного приказом Министерства охраны окружающей среды Украины от 28.09.2010 N 425.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" y="2110155"/>
            <a:ext cx="11136924" cy="42789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бездомные животные, которые: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компонентам природной среды, жизни, здоровью и имуществу граждан, имуществу юридических лиц;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сельскому, лесному, охотничьему и (или) рыбному хозяйству;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 жителям населенных пунктов;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или препятствуют транспортному движению, функционированию линий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и военных объектов;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родились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отклонениями в физическом развитии, больны или являются носителями возбудителей болезней, опасных для жизни и здоровья других животных или людей;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угрожает санитарно-эпидемиологическому благополучию населения;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возникновения эпизоотий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37" y="139658"/>
            <a:ext cx="11354808" cy="11373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Методическим рекомендациям по проведению эвтаназии животных,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ветеринарной медицины № 365 от 07.09.2010 г.,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эвтаназии животных является: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793" y="1387366"/>
            <a:ext cx="11256579" cy="5265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неадекватное агрессивное поведение, которое не позволяет содержать животное в условиях общения с человеком и другими животными, в том числе идиопатическая агрессия (синдром внезапной ярости);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проявление сильного психологического истощения (обсессивно-компульсивный синдром или невроз навязчивых состояний) или страдания во время длительного содержания в приюте;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возникновение особо опасных инфекционных болезней, в том числе общих для человека и животных;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патологическая боязнь;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при необходимости умерщвления новорожденного приплода;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отсутствие социализации на человека в результате ранней сенсорной и социальной депривации (одичание);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при регулировании численности животных, для которых нет возможности применять методы биостерилизации (кастрации) или других биологически обоснованных методов.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51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41" y="441433"/>
            <a:ext cx="11432627" cy="61958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по защите 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домашних.</a:t>
            </a:r>
          </a:p>
          <a:p>
            <a:pPr marL="0" indent="0" algn="ctr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3. Никто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оставлять домашнее животное на произвол судьбы.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Когда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считает, что количество бездомных животных представляет для него проблему, оно осуществляет законодательные и (или) административные меры, необходимые для уменьшения их количества способом, который не вызывает боли, страданий или мучения, которых можно избежать: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a. Такие меры должны соответствовать следующим требованиям: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i) если необходимо отлавливать таких животных, то это должно проводиться с причинением им минимальных физических и психических страданий;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ii) независимо от того, будут ли эти животные содержаться в приюте или будут усыплены, осуществляться это должно в соответствии с принципами, изложенными в настоящей Конвенции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61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методе ОСВ.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166649"/>
            <a:ext cx="11477296" cy="42121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изъятие собак с определенной территории может приводить к распределению животных на освободившиеся территории;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будут охранять свою территорию от «чужаков»;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бешенства бездомные собаки будут способствовать предотвращению заражения бешенством людей и домашних животных, образуя, так называемый, барьер между дикой природой и населенными пунктами;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приводит к сокращению численности безд.животных, т.к. стерилизованные собаки умрут от старости, не давая потомства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898" y="5349351"/>
            <a:ext cx="1054249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в мировой практике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данных, подтверждающих перечисленные предположения.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233617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:\Конференция 2017\Шаповалова доклады\Муниц служба. Выбор стратегии\Спасибо за внимание!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71" y="1825625"/>
            <a:ext cx="6568057" cy="43513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4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населения к бездомным животным можно разделить на три категории: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3034"/>
            <a:ext cx="10515600" cy="44301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люди, которые категорически против присутствия бездомных собак (боязнь заражения опасными заболеваниями, боязнь агрессии со стороны собак и т.д.);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люди, которые не усматривают в присутствии собак угрозы и неудобства, а значит готовые сосуществовать рядом с ними;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люди, которым безразлично есть собаки или их нет.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показывает практика, вторая и третья категория людей, сталкиваясь с опасностью заражения зоонозными заболеваниями или агрессией со стороны собак – переходит в первую категорию.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1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028" y="409903"/>
            <a:ext cx="11035861" cy="315470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тех городах, где местная власть понимает масштаб и взаимосвязь между сферами обращения с животными, здравоохранения и образования, и причисляет обращение с животными к приоритетным направлениям финансирования, работа, направленная на благополучие животных может быть успешной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39" y="3171501"/>
            <a:ext cx="4410237" cy="32907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5898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связывает с бездомными собаками целый ряд проблем: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распространение заболеваний, опасных для человека и животных;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случаи укусов и боязнь людей, вызванная агрессивным поведением собак;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неудобство, вызываемое шумам и лаем;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нападение на домашний скот;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уничтожение дикой фауны в парковых зонах и на окраине населенных пунктов (белки, наземно гнездящиеся птицы, ежи и т.д.)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причина аварий на дорогах.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3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Бродячие животные подвержены влиянию множества негативных факторов, среди которых: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8083"/>
            <a:ext cx="5616388" cy="4038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страдание от голода, жажды и холода;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гибель от болезней;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травмы при ДТП;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ранения во время собачьих драк;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жестокое обращение со стороны человека (отравления, отстрел и т.д.).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8" y="2138083"/>
            <a:ext cx="5382167" cy="40388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0649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3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развитых стран в решении проблемы бездомных животных.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973" y="1655378"/>
            <a:ext cx="11765351" cy="47454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последнего десятилетия в Украине активно популяризуется концепция регулирования численности бездомных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методом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«отлов-стерилизация-возврат»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Однако, Международное эпизоотическое бюро (OIE) и ICAM (Международная коалиция зоозащитных и ветеринарных организаций), пришли к выводу,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ОСВ в отношении собак рекомендован лишь для стран, которым присуща так называемая неизбежная бездомность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(когда культура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домашних собак не предусматривает проживания животного на территории владельца;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животных – это так называемые общинные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собаки-парии),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иных случаях применение ОСВ не рекомендуется.</a:t>
            </a:r>
          </a:p>
        </p:txBody>
      </p:sp>
    </p:spTree>
    <p:extLst>
      <p:ext uri="{BB962C8B-B14F-4D97-AF65-F5344CB8AC3E}">
        <p14:creationId xmlns:p14="http://schemas.microsoft.com/office/powerpoint/2010/main" val="1401598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2382</Words>
  <Application>Microsoft Office PowerPoint</Application>
  <PresentationFormat>Произвольный</PresentationFormat>
  <Paragraphs>213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Муниципальная служба обращения с животными. Выбор стратегии</vt:lpstr>
      <vt:lpstr>АНАЛИЗ АКТУАЛЬНОСТИ   ПРОБЛЕМЫ В УКРАИНЕ</vt:lpstr>
      <vt:lpstr>  Согласно итогам исследования, проведенного в 2012 году центром «Социальные индикаторы»  в четырех крупных городах Украины – Киеве, Донецке, Харькове, Львове,  от 15 до 32% всех опрошенных жителей оценили проблему бездомных животных как самую серьезную из повседневных городских проблем;  а еще 25-29% – как одну из наиболее серьезных. </vt:lpstr>
      <vt:lpstr>Согласно итогам социалогического исследования, проведенного в городе Харькове в 2017 году маркетинговой компанией «Украинский социологический стандарт»,  на вопрос «Как вы воспринимаете пребывание на городских улицах стай бездомных собак?» </vt:lpstr>
      <vt:lpstr>Отношение населения к бездомным животным можно разделить на три категории:</vt:lpstr>
      <vt:lpstr>Презентация PowerPoint</vt:lpstr>
      <vt:lpstr>Общество связывает с бездомными собаками целый ряд проблем:</vt:lpstr>
      <vt:lpstr>Бродячие животные подвержены влиянию множества негативных факторов, среди которых:</vt:lpstr>
      <vt:lpstr>  Опыт развитых стран в решении проблемы бездомных животных. </vt:lpstr>
      <vt:lpstr> В странах северо-западной Европы (Великобритании, Франции, Бельгии, Нидерландах, Дании, Австрии, Швеции, Финляндии, Норвегии), в прибалтийских странах (Латвии, Эстонии, Литве), в странах Восточной Европы (Польше, Венгрии, Чехии), а также в США, Канаде и Австралии метод ОСВ в отношении бездомных собак никогда не применялся. </vt:lpstr>
      <vt:lpstr>Законодательно установленный срок содержания животных в муниципальных приютах разных стран  </vt:lpstr>
      <vt:lpstr>Эффективная программа регулирования численности бездомных собак требует применения комплексного подхода,  состоящего из следующих компонентов:</vt:lpstr>
      <vt:lpstr>Презентация PowerPoint</vt:lpstr>
      <vt:lpstr>В мировой практике отсутствуют примеры, подтверждающие эффективность метода ОСВ в сокращении численности бездомных собак, если речь не идет о закрытой территории, где нет возможности пополнения их популяции.</vt:lpstr>
      <vt:lpstr>Презентация PowerPoint</vt:lpstr>
      <vt:lpstr>ВЫБОР СТРАТЕГИИ   ПРИ РАЗРАБОТКЕ ПРОГРАММ КОНТРОЛЯ ЗА ПОПУЛЯЦИЕЙ БЕЗДОМНЫХ СОБАК</vt:lpstr>
      <vt:lpstr>Санитарный кодекс наземных животных. МЭБ, 2012г:  При разработке программы контроля за популяцией бездомных собак властям рекомендуется создавать консультативную группу, включающую в свой состав ветеринарных врачей, кинологов, специалистов по зоонозным (общим для человека и животных) болезням, а также представителей главных заинтересованных сторон (местных властей, органов здравоохранения населения, органов контроля окружающей среды и общественности)</vt:lpstr>
      <vt:lpstr>Презентация PowerPoint</vt:lpstr>
      <vt:lpstr>Принятие в Украине по отношению к бездомным собакам стратегии отлов-стерилизация-возврат (ОСВ) не приемлемо, в связи с тем, что Закон обязывает устранять с улиц всех безнадзорных собак, на законодательном уровне введено наказание за выбрасывание животных, а также присутствие бездомных собак в подавляющем большинстве негативно воспринимается обществом.</vt:lpstr>
      <vt:lpstr>Факторы, влияющие на появление бездомных собак:</vt:lpstr>
      <vt:lpstr>- прикармливание бездомных собак населением;  - неконтролируемое размножение собак на закрытых территориях, куда нет доступа муниципальным службам по отлову животных. </vt:lpstr>
      <vt:lpstr>К наиболее известным примерам стратегии «ОСВ» следует отнести неудавшуюся 9-ти летнюю программу стерилизации в г. Москве (Россия), а также 12-ти летнее применение ОСВ в Одессе (Украина).</vt:lpstr>
      <vt:lpstr>Одесса сегодня (2017 г.)</vt:lpstr>
      <vt:lpstr>   К подобным же последствиям привело применение метода «ОСВ»   и в городе Харькове. Количество зарегистрированных покусов граждан бездомными собаками в г.Харькове в 2007-2011 годах</vt:lpstr>
      <vt:lpstr>В целом, можно сделать вывод, что применение ОСВ, как основного метода обращения с бездомными собаками в условиях Украины – незаконно, неэффективно и негуманно. </vt:lpstr>
      <vt:lpstr>Презентация PowerPoint</vt:lpstr>
      <vt:lpstr>Подтверждением эффективности внедряемой в г.Харькове программы являются:</vt:lpstr>
      <vt:lpstr>Презентация PowerPoint</vt:lpstr>
      <vt:lpstr>4. Сокращение до нуля показателей загрязнения почвы детских площадок, мест рекреационной зоны яйцами геогельминтов (токсокар, собачьих и кошачьих аскарид). </vt:lpstr>
      <vt:lpstr>Презентация PowerPoint</vt:lpstr>
      <vt:lpstr>Интересный факт </vt:lpstr>
      <vt:lpstr>Принцип обращения с бездомными собаками в г.Харькове </vt:lpstr>
      <vt:lpstr>Презентация PowerPoint</vt:lpstr>
      <vt:lpstr>В рамках Программы регулирования численности животных, КП «Центр обращения с животными» с начала 2010 года внедряется целый комплекс мероприятий по сокращению численности бездомных животных:</vt:lpstr>
      <vt:lpstr>Презентация PowerPoint</vt:lpstr>
      <vt:lpstr>Презентация PowerPoint</vt:lpstr>
      <vt:lpstr>Обоснование законности метода безвозвратного отлова бездомных животных и применения эвтаназии к некоторым животным.</vt:lpstr>
      <vt:lpstr>В каких случаях возможно применение биостерилизации:</vt:lpstr>
      <vt:lpstr>Согласно ст. 24 Закона Украины « О защите животных от жестокого обращения»: </vt:lpstr>
      <vt:lpstr>«Порядком проведения мероприятий, необходимых для сокращения численности животных, представляющих опасность», утвержденного приказом Министерства охраны окружающей среды Украины от 28.09.2010 N 425. </vt:lpstr>
      <vt:lpstr>Согласно Методическим рекомендациям по проведению эвтаназии животных, Государственного комитета ветеринарной медицины № 365 от 07.09.2010 г., основанием для социальной эвтаназии животных является:</vt:lpstr>
      <vt:lpstr>Презентация PowerPoint</vt:lpstr>
      <vt:lpstr>Мифы о методе ОСВ.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служба обращения с животными. Выбор стратегии</dc:title>
  <dc:creator>Пользователь Windows</dc:creator>
  <cp:lastModifiedBy>Мой</cp:lastModifiedBy>
  <cp:revision>41</cp:revision>
  <dcterms:created xsi:type="dcterms:W3CDTF">2017-07-12T10:13:23Z</dcterms:created>
  <dcterms:modified xsi:type="dcterms:W3CDTF">2017-07-13T07:48:05Z</dcterms:modified>
</cp:coreProperties>
</file>